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4"/>
  </p:sldMasterIdLst>
  <p:sldIdLst>
    <p:sldId id="260" r:id="rId5"/>
  </p:sldIdLst>
  <p:sldSz cx="6858000" cy="9144000" type="letter"/>
  <p:notesSz cx="6797675" cy="9926638"/>
  <p:embeddedFontLst>
    <p:embeddedFont>
      <p:font typeface="KAApricots" panose="020B0604020202020204" charset="-127"/>
      <p:regular r:id="rId6"/>
    </p:embeddedFont>
    <p:embeddedFont>
      <p:font typeface="Calibri" panose="020F0502020204030204" pitchFamily="34" charset="0"/>
      <p:regular r:id="rId7"/>
      <p:bold r:id="rId8"/>
      <p:italic r:id="rId9"/>
      <p:boldItalic r:id="rId10"/>
    </p:embeddedFont>
    <p:embeddedFont>
      <p:font typeface="Calibri Light" panose="020F0302020204030204" pitchFamily="34" charset="0"/>
      <p:regular r:id="rId11"/>
      <p:italic r:id="rId12"/>
    </p:embeddedFont>
    <p:embeddedFont>
      <p:font typeface="GBGloria" panose="020B0604020202020204" charset="0"/>
      <p:regular r:id="rId13"/>
    </p:embeddedFont>
    <p:embeddedFont>
      <p:font typeface="KAVeryBerrySmoothie" panose="020B0604020202020204" charset="0"/>
      <p:regular r:id="rId14"/>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089" autoAdjust="0"/>
    <p:restoredTop sz="94660"/>
  </p:normalViewPr>
  <p:slideViewPr>
    <p:cSldViewPr snapToGrid="0">
      <p:cViewPr varScale="1">
        <p:scale>
          <a:sx n="35" d="100"/>
          <a:sy n="35" d="100"/>
        </p:scale>
        <p:origin x="1420"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3.fntdata"/><Relationship Id="rId13" Type="http://schemas.openxmlformats.org/officeDocument/2006/relationships/font" Target="fonts/font8.fntdata"/><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font" Target="fonts/font2.fntdata"/><Relationship Id="rId12" Type="http://schemas.openxmlformats.org/officeDocument/2006/relationships/font" Target="fonts/font7.fntdata"/><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font" Target="fonts/font1.fntdata"/><Relationship Id="rId11" Type="http://schemas.openxmlformats.org/officeDocument/2006/relationships/font" Target="fonts/font6.fntdata"/><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font" Target="fonts/font5.fntdata"/><Relationship Id="rId4" Type="http://schemas.openxmlformats.org/officeDocument/2006/relationships/slideMaster" Target="slideMasters/slideMaster1.xml"/><Relationship Id="rId9" Type="http://schemas.openxmlformats.org/officeDocument/2006/relationships/font" Target="fonts/font4.fntdata"/><Relationship Id="rId14" Type="http://schemas.openxmlformats.org/officeDocument/2006/relationships/font" Target="fonts/font9.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EFB6A172-146E-4557-B1EC-14061E23421C}"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5F52-D582-48D3-9E7D-5B27145FDD7F}" type="slidenum">
              <a:rPr lang="en-US" smtClean="0"/>
              <a:t>‹#›</a:t>
            </a:fld>
            <a:endParaRPr lang="en-US"/>
          </a:p>
        </p:txBody>
      </p:sp>
    </p:spTree>
    <p:extLst>
      <p:ext uri="{BB962C8B-B14F-4D97-AF65-F5344CB8AC3E}">
        <p14:creationId xmlns:p14="http://schemas.microsoft.com/office/powerpoint/2010/main" val="34204222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B6A172-146E-4557-B1EC-14061E23421C}"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5F52-D582-48D3-9E7D-5B27145FDD7F}" type="slidenum">
              <a:rPr lang="en-US" smtClean="0"/>
              <a:t>‹#›</a:t>
            </a:fld>
            <a:endParaRPr lang="en-US"/>
          </a:p>
        </p:txBody>
      </p:sp>
    </p:spTree>
    <p:extLst>
      <p:ext uri="{BB962C8B-B14F-4D97-AF65-F5344CB8AC3E}">
        <p14:creationId xmlns:p14="http://schemas.microsoft.com/office/powerpoint/2010/main" val="5334748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B6A172-146E-4557-B1EC-14061E23421C}"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5F52-D582-48D3-9E7D-5B27145FDD7F}" type="slidenum">
              <a:rPr lang="en-US" smtClean="0"/>
              <a:t>‹#›</a:t>
            </a:fld>
            <a:endParaRPr lang="en-US"/>
          </a:p>
        </p:txBody>
      </p:sp>
    </p:spTree>
    <p:extLst>
      <p:ext uri="{BB962C8B-B14F-4D97-AF65-F5344CB8AC3E}">
        <p14:creationId xmlns:p14="http://schemas.microsoft.com/office/powerpoint/2010/main" val="372018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EFB6A172-146E-4557-B1EC-14061E23421C}"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5F52-D582-48D3-9E7D-5B27145FDD7F}" type="slidenum">
              <a:rPr lang="en-US" smtClean="0"/>
              <a:t>‹#›</a:t>
            </a:fld>
            <a:endParaRPr lang="en-US"/>
          </a:p>
        </p:txBody>
      </p:sp>
    </p:spTree>
    <p:extLst>
      <p:ext uri="{BB962C8B-B14F-4D97-AF65-F5344CB8AC3E}">
        <p14:creationId xmlns:p14="http://schemas.microsoft.com/office/powerpoint/2010/main" val="3906014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FB6A172-146E-4557-B1EC-14061E23421C}" type="datetimeFigureOut">
              <a:rPr lang="en-US" smtClean="0"/>
              <a:t>4/28/2025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FD95F52-D582-48D3-9E7D-5B27145FDD7F}" type="slidenum">
              <a:rPr lang="en-US" smtClean="0"/>
              <a:t>‹#›</a:t>
            </a:fld>
            <a:endParaRPr lang="en-US"/>
          </a:p>
        </p:txBody>
      </p:sp>
    </p:spTree>
    <p:extLst>
      <p:ext uri="{BB962C8B-B14F-4D97-AF65-F5344CB8AC3E}">
        <p14:creationId xmlns:p14="http://schemas.microsoft.com/office/powerpoint/2010/main" val="32275161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FB6A172-146E-4557-B1EC-14061E23421C}"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5F52-D582-48D3-9E7D-5B27145FDD7F}" type="slidenum">
              <a:rPr lang="en-US" smtClean="0"/>
              <a:t>‹#›</a:t>
            </a:fld>
            <a:endParaRPr lang="en-US"/>
          </a:p>
        </p:txBody>
      </p:sp>
    </p:spTree>
    <p:extLst>
      <p:ext uri="{BB962C8B-B14F-4D97-AF65-F5344CB8AC3E}">
        <p14:creationId xmlns:p14="http://schemas.microsoft.com/office/powerpoint/2010/main" val="25854860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EFB6A172-146E-4557-B1EC-14061E23421C}" type="datetimeFigureOut">
              <a:rPr lang="en-US" smtClean="0"/>
              <a:t>4/28/2025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FD95F52-D582-48D3-9E7D-5B27145FDD7F}" type="slidenum">
              <a:rPr lang="en-US" smtClean="0"/>
              <a:t>‹#›</a:t>
            </a:fld>
            <a:endParaRPr lang="en-US"/>
          </a:p>
        </p:txBody>
      </p:sp>
    </p:spTree>
    <p:extLst>
      <p:ext uri="{BB962C8B-B14F-4D97-AF65-F5344CB8AC3E}">
        <p14:creationId xmlns:p14="http://schemas.microsoft.com/office/powerpoint/2010/main" val="11951845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EFB6A172-146E-4557-B1EC-14061E23421C}" type="datetimeFigureOut">
              <a:rPr lang="en-US" smtClean="0"/>
              <a:t>4/28/2025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FD95F52-D582-48D3-9E7D-5B27145FDD7F}" type="slidenum">
              <a:rPr lang="en-US" smtClean="0"/>
              <a:t>‹#›</a:t>
            </a:fld>
            <a:endParaRPr lang="en-US"/>
          </a:p>
        </p:txBody>
      </p:sp>
    </p:spTree>
    <p:extLst>
      <p:ext uri="{BB962C8B-B14F-4D97-AF65-F5344CB8AC3E}">
        <p14:creationId xmlns:p14="http://schemas.microsoft.com/office/powerpoint/2010/main" val="2684172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FB6A172-146E-4557-B1EC-14061E23421C}" type="datetimeFigureOut">
              <a:rPr lang="en-US" smtClean="0"/>
              <a:t>4/28/2025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FD95F52-D582-48D3-9E7D-5B27145FDD7F}" type="slidenum">
              <a:rPr lang="en-US" smtClean="0"/>
              <a:t>‹#›</a:t>
            </a:fld>
            <a:endParaRPr lang="en-US"/>
          </a:p>
        </p:txBody>
      </p:sp>
    </p:spTree>
    <p:extLst>
      <p:ext uri="{BB962C8B-B14F-4D97-AF65-F5344CB8AC3E}">
        <p14:creationId xmlns:p14="http://schemas.microsoft.com/office/powerpoint/2010/main" val="1782778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FB6A172-146E-4557-B1EC-14061E23421C}"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5F52-D582-48D3-9E7D-5B27145FDD7F}" type="slidenum">
              <a:rPr lang="en-US" smtClean="0"/>
              <a:t>‹#›</a:t>
            </a:fld>
            <a:endParaRPr lang="en-US"/>
          </a:p>
        </p:txBody>
      </p:sp>
    </p:spTree>
    <p:extLst>
      <p:ext uri="{BB962C8B-B14F-4D97-AF65-F5344CB8AC3E}">
        <p14:creationId xmlns:p14="http://schemas.microsoft.com/office/powerpoint/2010/main" val="4063459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EFB6A172-146E-4557-B1EC-14061E23421C}" type="datetimeFigureOut">
              <a:rPr lang="en-US" smtClean="0"/>
              <a:t>4/28/2025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FD95F52-D582-48D3-9E7D-5B27145FDD7F}" type="slidenum">
              <a:rPr lang="en-US" smtClean="0"/>
              <a:t>‹#›</a:t>
            </a:fld>
            <a:endParaRPr lang="en-US"/>
          </a:p>
        </p:txBody>
      </p:sp>
    </p:spTree>
    <p:extLst>
      <p:ext uri="{BB962C8B-B14F-4D97-AF65-F5344CB8AC3E}">
        <p14:creationId xmlns:p14="http://schemas.microsoft.com/office/powerpoint/2010/main" val="42680158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EFB6A172-146E-4557-B1EC-14061E23421C}" type="datetimeFigureOut">
              <a:rPr lang="en-US" smtClean="0"/>
              <a:t>4/28/2025</a:t>
            </a:fld>
            <a:endParaRPr lang="en-US"/>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9FD95F52-D582-48D3-9E7D-5B27145FDD7F}" type="slidenum">
              <a:rPr lang="en-US" smtClean="0"/>
              <a:t>‹#›</a:t>
            </a:fld>
            <a:endParaRPr lang="en-US"/>
          </a:p>
        </p:txBody>
      </p:sp>
    </p:spTree>
    <p:extLst>
      <p:ext uri="{BB962C8B-B14F-4D97-AF65-F5344CB8AC3E}">
        <p14:creationId xmlns:p14="http://schemas.microsoft.com/office/powerpoint/2010/main" val="1300355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tags" Target="../tags/tag8.xml"/><Relationship Id="rId3" Type="http://schemas.openxmlformats.org/officeDocument/2006/relationships/tags" Target="../tags/tag3.xml"/><Relationship Id="rId7" Type="http://schemas.openxmlformats.org/officeDocument/2006/relationships/tags" Target="../tags/tag7.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hyperlink" Target="mailto:thorogooda@greatstoneschool.co.uk" TargetMode="External"/><Relationship Id="rId5" Type="http://schemas.openxmlformats.org/officeDocument/2006/relationships/tags" Target="../tags/tag5.xml"/><Relationship Id="rId10" Type="http://schemas.openxmlformats.org/officeDocument/2006/relationships/slideLayout" Target="../slideLayouts/slideLayout7.xml"/><Relationship Id="rId4" Type="http://schemas.openxmlformats.org/officeDocument/2006/relationships/tags" Target="../tags/tag4.xml"/><Relationship Id="rId9" Type="http://schemas.openxmlformats.org/officeDocument/2006/relationships/tags" Target="../tags/tag9.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E91EE2D6-74CB-4F15-B98A-2662F14635AB}"/>
              </a:ext>
            </a:extLst>
          </p:cNvPr>
          <p:cNvSpPr txBox="1"/>
          <p:nvPr>
            <p:custDataLst>
              <p:tags r:id="rId1"/>
            </p:custDataLst>
          </p:nvPr>
        </p:nvSpPr>
        <p:spPr>
          <a:xfrm>
            <a:off x="0" y="842723"/>
            <a:ext cx="6858003" cy="861774"/>
          </a:xfrm>
          <a:prstGeom prst="rect">
            <a:avLst/>
          </a:prstGeom>
          <a:noFill/>
        </p:spPr>
        <p:txBody>
          <a:bodyPr wrap="square" rtlCol="0">
            <a:spAutoFit/>
          </a:bodyPr>
          <a:lstStyle/>
          <a:p>
            <a:pPr algn="ctr"/>
            <a:r>
              <a:rPr lang="en-US" sz="5000" b="1" dirty="0">
                <a:ln>
                  <a:solidFill>
                    <a:schemeClr val="tx1"/>
                  </a:solidFill>
                </a:ln>
                <a:solidFill>
                  <a:schemeClr val="bg1"/>
                </a:solidFill>
                <a:effectLst>
                  <a:outerShdw blurRad="38100" dist="38100" dir="2700000" algn="tl">
                    <a:srgbClr val="000000">
                      <a:alpha val="43137"/>
                    </a:srgbClr>
                  </a:outerShdw>
                </a:effectLst>
                <a:latin typeface="KAVeryBerrySmoothie" panose="02000603000000000000" pitchFamily="2" charset="0"/>
                <a:ea typeface="KAVeryBerrySmoothie" panose="02000603000000000000" pitchFamily="2" charset="0"/>
              </a:rPr>
              <a:t>YEAR 6 </a:t>
            </a:r>
            <a:r>
              <a:rPr lang="en-US" sz="5000" dirty="0">
                <a:ln>
                  <a:solidFill>
                    <a:schemeClr val="tx1"/>
                  </a:solidFill>
                </a:ln>
                <a:solidFill>
                  <a:schemeClr val="bg1"/>
                </a:solidFill>
                <a:effectLst>
                  <a:outerShdw blurRad="38100" dist="38100" dir="2700000" algn="tl">
                    <a:srgbClr val="000000">
                      <a:alpha val="43137"/>
                    </a:srgbClr>
                  </a:outerShdw>
                </a:effectLst>
                <a:latin typeface="KAApricots" pitchFamily="2" charset="-127"/>
                <a:ea typeface="KAApricots" pitchFamily="2" charset="-127"/>
                <a:cs typeface="KAApricots" pitchFamily="2" charset="-127"/>
              </a:rPr>
              <a:t>Newsletter</a:t>
            </a:r>
          </a:p>
        </p:txBody>
      </p:sp>
      <p:graphicFrame>
        <p:nvGraphicFramePr>
          <p:cNvPr id="23" name="Table 21">
            <a:extLst>
              <a:ext uri="{FF2B5EF4-FFF2-40B4-BE49-F238E27FC236}">
                <a16:creationId xmlns:a16="http://schemas.microsoft.com/office/drawing/2014/main" id="{80E7BB00-CB88-4D55-A9DF-681F2853FD1E}"/>
              </a:ext>
            </a:extLst>
          </p:cNvPr>
          <p:cNvGraphicFramePr>
            <a:graphicFrameLocks noGrp="1"/>
          </p:cNvGraphicFramePr>
          <p:nvPr>
            <p:custDataLst>
              <p:tags r:id="rId2"/>
            </p:custDataLst>
            <p:extLst>
              <p:ext uri="{D42A27DB-BD31-4B8C-83A1-F6EECF244321}">
                <p14:modId xmlns:p14="http://schemas.microsoft.com/office/powerpoint/2010/main" val="632928539"/>
              </p:ext>
            </p:extLst>
          </p:nvPr>
        </p:nvGraphicFramePr>
        <p:xfrm>
          <a:off x="159028" y="1634159"/>
          <a:ext cx="4572000" cy="569779"/>
        </p:xfrm>
        <a:graphic>
          <a:graphicData uri="http://schemas.openxmlformats.org/drawingml/2006/table">
            <a:tbl>
              <a:tblPr firstRow="1" bandRow="1">
                <a:tableStyleId>{5940675A-B579-460E-94D1-54222C63F5DA}</a:tableStyleId>
              </a:tblPr>
              <a:tblGrid>
                <a:gridCol w="4572000">
                  <a:extLst>
                    <a:ext uri="{9D8B030D-6E8A-4147-A177-3AD203B41FA5}">
                      <a16:colId xmlns:a16="http://schemas.microsoft.com/office/drawing/2014/main" val="2205618855"/>
                    </a:ext>
                  </a:extLst>
                </a:gridCol>
              </a:tblGrid>
              <a:tr h="569779">
                <a:tc>
                  <a:txBody>
                    <a:bodyPr/>
                    <a:lstStyle/>
                    <a:p>
                      <a:pPr algn="ctr"/>
                      <a:r>
                        <a:rPr lang="en-US" sz="1800" dirty="0">
                          <a:solidFill>
                            <a:schemeClr val="tx1"/>
                          </a:solidFill>
                          <a:latin typeface="GBGloria" panose="02000603000000000000" pitchFamily="2" charset="0"/>
                          <a:ea typeface="GBGloria" panose="02000603000000000000" pitchFamily="2" charset="0"/>
                        </a:rPr>
                        <a:t>Miss Thorogood and </a:t>
                      </a:r>
                      <a:r>
                        <a:rPr lang="en-US" sz="1800" dirty="0" err="1">
                          <a:solidFill>
                            <a:schemeClr val="tx1"/>
                          </a:solidFill>
                          <a:latin typeface="GBGloria" panose="02000603000000000000" pitchFamily="2" charset="0"/>
                          <a:ea typeface="GBGloria" panose="02000603000000000000" pitchFamily="2" charset="0"/>
                        </a:rPr>
                        <a:t>Mrs</a:t>
                      </a:r>
                      <a:r>
                        <a:rPr lang="en-US" sz="1800" dirty="0">
                          <a:solidFill>
                            <a:schemeClr val="tx1"/>
                          </a:solidFill>
                          <a:latin typeface="GBGloria" panose="02000603000000000000" pitchFamily="2" charset="0"/>
                          <a:ea typeface="GBGloria" panose="02000603000000000000" pitchFamily="2" charset="0"/>
                        </a:rPr>
                        <a:t> </a:t>
                      </a:r>
                      <a:r>
                        <a:rPr lang="en-US" sz="1800" dirty="0" err="1">
                          <a:solidFill>
                            <a:schemeClr val="tx1"/>
                          </a:solidFill>
                          <a:latin typeface="GBGloria" panose="02000603000000000000" pitchFamily="2" charset="0"/>
                          <a:ea typeface="GBGloria" panose="02000603000000000000" pitchFamily="2" charset="0"/>
                        </a:rPr>
                        <a:t>Smout</a:t>
                      </a:r>
                      <a:endParaRPr lang="en-US" sz="1800" dirty="0">
                        <a:solidFill>
                          <a:schemeClr val="tx1"/>
                        </a:solidFill>
                        <a:latin typeface="GBGloria" panose="02000603000000000000" pitchFamily="2" charset="0"/>
                        <a:ea typeface="GBGloria" panose="02000603000000000000" pitchFamily="2" charset="0"/>
                      </a:endParaRPr>
                    </a:p>
                    <a:p>
                      <a:pPr algn="ctr"/>
                      <a:r>
                        <a:rPr lang="en-US" sz="1050" u="sng" dirty="0">
                          <a:solidFill>
                            <a:schemeClr val="tx1"/>
                          </a:solidFill>
                          <a:latin typeface="GBGloria" panose="02000603000000000000" pitchFamily="2" charset="0"/>
                          <a:ea typeface="GBGloria" panose="02000603000000000000" pitchFamily="2" charset="0"/>
                          <a:hlinkClick r:id="rId11">
                            <a:extLst>
                              <a:ext uri="{A12FA001-AC4F-418D-AE19-62706E023703}">
                                <ahyp:hlinkClr xmlns:ahyp="http://schemas.microsoft.com/office/drawing/2018/hyperlinkcolor" val="tx"/>
                              </a:ext>
                            </a:extLst>
                          </a:hlinkClick>
                        </a:rPr>
                        <a:t>thorogooda@greatstoneschool.co.uk</a:t>
                      </a:r>
                      <a:r>
                        <a:rPr lang="en-US" sz="1050" u="sng" dirty="0">
                          <a:solidFill>
                            <a:schemeClr val="tx1"/>
                          </a:solidFill>
                          <a:latin typeface="GBGloria" panose="02000603000000000000" pitchFamily="2" charset="0"/>
                          <a:ea typeface="GBGloria" panose="02000603000000000000" pitchFamily="2" charset="0"/>
                        </a:rPr>
                        <a:t>/ smoutd@</a:t>
                      </a:r>
                      <a:r>
                        <a:rPr lang="en-US" sz="1050" u="sng" dirty="0">
                          <a:solidFill>
                            <a:schemeClr val="tx1"/>
                          </a:solidFill>
                          <a:latin typeface="GBGloria" panose="02000603000000000000" pitchFamily="2" charset="0"/>
                          <a:ea typeface="GBGloria" panose="02000603000000000000" pitchFamily="2" charset="0"/>
                          <a:hlinkClick r:id="rId11">
                            <a:extLst>
                              <a:ext uri="{A12FA001-AC4F-418D-AE19-62706E023703}">
                                <ahyp:hlinkClr xmlns:ahyp="http://schemas.microsoft.com/office/drawing/2018/hyperlinkcolor" val="tx"/>
                              </a:ext>
                            </a:extLst>
                          </a:hlinkClick>
                        </a:rPr>
                        <a:t>greatstoneschool.co.uk</a:t>
                      </a:r>
                      <a:r>
                        <a:rPr lang="en-US" sz="1050" u="sng" dirty="0">
                          <a:solidFill>
                            <a:schemeClr val="tx1"/>
                          </a:solidFill>
                          <a:latin typeface="GBGloria" panose="02000603000000000000" pitchFamily="2" charset="0"/>
                          <a:ea typeface="GBGloria" panose="02000603000000000000" pitchFamily="2" charset="0"/>
                        </a:rPr>
                        <a:t>  </a:t>
                      </a: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88324390"/>
                  </a:ext>
                </a:extLst>
              </a:tr>
            </a:tbl>
          </a:graphicData>
        </a:graphic>
      </p:graphicFrame>
      <p:graphicFrame>
        <p:nvGraphicFramePr>
          <p:cNvPr id="24" name="Table 21">
            <a:extLst>
              <a:ext uri="{FF2B5EF4-FFF2-40B4-BE49-F238E27FC236}">
                <a16:creationId xmlns:a16="http://schemas.microsoft.com/office/drawing/2014/main" id="{9C2802D6-32A8-4BE4-95B5-9ECB3A2759F6}"/>
              </a:ext>
            </a:extLst>
          </p:cNvPr>
          <p:cNvGraphicFramePr>
            <a:graphicFrameLocks noGrp="1"/>
          </p:cNvGraphicFramePr>
          <p:nvPr>
            <p:custDataLst>
              <p:tags r:id="rId3"/>
            </p:custDataLst>
            <p:extLst>
              <p:ext uri="{D42A27DB-BD31-4B8C-83A1-F6EECF244321}">
                <p14:modId xmlns:p14="http://schemas.microsoft.com/office/powerpoint/2010/main" val="2770896815"/>
              </p:ext>
            </p:extLst>
          </p:nvPr>
        </p:nvGraphicFramePr>
        <p:xfrm>
          <a:off x="4860330" y="1634159"/>
          <a:ext cx="1828800" cy="579121"/>
        </p:xfrm>
        <a:graphic>
          <a:graphicData uri="http://schemas.openxmlformats.org/drawingml/2006/table">
            <a:tbl>
              <a:tblPr firstRow="1" bandRow="1">
                <a:tableStyleId>{5940675A-B579-460E-94D1-54222C63F5DA}</a:tableStyleId>
              </a:tblPr>
              <a:tblGrid>
                <a:gridCol w="1828800">
                  <a:extLst>
                    <a:ext uri="{9D8B030D-6E8A-4147-A177-3AD203B41FA5}">
                      <a16:colId xmlns:a16="http://schemas.microsoft.com/office/drawing/2014/main" val="2205618855"/>
                    </a:ext>
                  </a:extLst>
                </a:gridCol>
              </a:tblGrid>
              <a:tr h="579121">
                <a:tc>
                  <a:txBody>
                    <a:bodyPr/>
                    <a:lstStyle/>
                    <a:p>
                      <a:pPr algn="ctr"/>
                      <a:r>
                        <a:rPr lang="en-US" sz="1200" b="1" u="none" dirty="0">
                          <a:latin typeface="GBGloria" panose="02000603000000000000" pitchFamily="2" charset="0"/>
                          <a:ea typeface="GBGloria" panose="02000603000000000000" pitchFamily="2" charset="0"/>
                        </a:rPr>
                        <a:t>Summer Term</a:t>
                      </a:r>
                    </a:p>
                    <a:p>
                      <a:pPr algn="ctr"/>
                      <a:r>
                        <a:rPr lang="en-US" sz="1200" b="0" u="none" dirty="0">
                          <a:latin typeface="GBGloria" panose="02000603000000000000" pitchFamily="2" charset="0"/>
                          <a:ea typeface="GBGloria" panose="02000603000000000000" pitchFamily="2" charset="0"/>
                        </a:rPr>
                        <a:t>Terms 5 and 6</a:t>
                      </a:r>
                    </a:p>
                  </a:txBody>
                  <a:tcPr anchor="ctr">
                    <a:lnL w="19050" cap="flat" cmpd="sng" algn="ctr">
                      <a:solidFill>
                        <a:schemeClr val="bg1">
                          <a:lumMod val="50000"/>
                        </a:schemeClr>
                      </a:solidFill>
                      <a:prstDash val="solid"/>
                      <a:round/>
                      <a:headEnd type="none" w="med" len="med"/>
                      <a:tailEnd type="none" w="med" len="med"/>
                    </a:lnL>
                    <a:lnR w="19050" cap="flat" cmpd="sng" algn="ctr">
                      <a:solidFill>
                        <a:schemeClr val="bg1">
                          <a:lumMod val="50000"/>
                        </a:schemeClr>
                      </a:solidFill>
                      <a:prstDash val="solid"/>
                      <a:round/>
                      <a:headEnd type="none" w="med" len="med"/>
                      <a:tailEnd type="none" w="med" len="med"/>
                    </a:lnR>
                    <a:lnT w="19050" cap="flat" cmpd="sng" algn="ctr">
                      <a:solidFill>
                        <a:schemeClr val="bg1">
                          <a:lumMod val="50000"/>
                        </a:schemeClr>
                      </a:solidFill>
                      <a:prstDash val="solid"/>
                      <a:round/>
                      <a:headEnd type="none" w="med" len="med"/>
                      <a:tailEnd type="none" w="med" len="med"/>
                    </a:lnT>
                    <a:lnB w="19050" cap="flat" cmpd="sng" algn="ctr">
                      <a:solidFill>
                        <a:schemeClr val="bg1">
                          <a:lumMod val="50000"/>
                        </a:schemeClr>
                      </a:solidFill>
                      <a:prstDash val="solid"/>
                      <a:round/>
                      <a:headEnd type="none" w="med" len="med"/>
                      <a:tailEnd type="none" w="med" len="med"/>
                    </a:lnB>
                  </a:tcPr>
                </a:tc>
                <a:extLst>
                  <a:ext uri="{0D108BD9-81ED-4DB2-BD59-A6C34878D82A}">
                    <a16:rowId xmlns:a16="http://schemas.microsoft.com/office/drawing/2014/main" val="2788324390"/>
                  </a:ext>
                </a:extLst>
              </a:tr>
            </a:tbl>
          </a:graphicData>
        </a:graphic>
      </p:graphicFrame>
      <p:graphicFrame>
        <p:nvGraphicFramePr>
          <p:cNvPr id="25" name="Table 21">
            <a:extLst>
              <a:ext uri="{FF2B5EF4-FFF2-40B4-BE49-F238E27FC236}">
                <a16:creationId xmlns:a16="http://schemas.microsoft.com/office/drawing/2014/main" id="{C594E44C-F24F-4DB9-B748-A5131F748659}"/>
              </a:ext>
            </a:extLst>
          </p:cNvPr>
          <p:cNvGraphicFramePr>
            <a:graphicFrameLocks noGrp="1"/>
          </p:cNvGraphicFramePr>
          <p:nvPr>
            <p:custDataLst>
              <p:tags r:id="rId4"/>
            </p:custDataLst>
            <p:extLst>
              <p:ext uri="{D42A27DB-BD31-4B8C-83A1-F6EECF244321}">
                <p14:modId xmlns:p14="http://schemas.microsoft.com/office/powerpoint/2010/main" val="1281371123"/>
              </p:ext>
            </p:extLst>
          </p:nvPr>
        </p:nvGraphicFramePr>
        <p:xfrm>
          <a:off x="159028" y="6548291"/>
          <a:ext cx="3200400" cy="2499360"/>
        </p:xfrm>
        <a:graphic>
          <a:graphicData uri="http://schemas.openxmlformats.org/drawingml/2006/table">
            <a:tbl>
              <a:tblPr firstRow="1" bandRow="1">
                <a:tableStyleId>{F2DE63D5-997A-4646-A377-4702673A728D}</a:tableStyleId>
              </a:tblPr>
              <a:tblGrid>
                <a:gridCol w="3200400">
                  <a:extLst>
                    <a:ext uri="{9D8B030D-6E8A-4147-A177-3AD203B41FA5}">
                      <a16:colId xmlns:a16="http://schemas.microsoft.com/office/drawing/2014/main" val="2205618855"/>
                    </a:ext>
                  </a:extLst>
                </a:gridCol>
              </a:tblGrid>
              <a:tr h="372272">
                <a:tc>
                  <a:txBody>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lang="en-US" sz="2000" b="0" u="none" strike="noStrike" dirty="0">
                          <a:solidFill>
                            <a:schemeClr val="bg1"/>
                          </a:solidFill>
                          <a:effectLst/>
                          <a:latin typeface="KAApricots" panose="020B0604020202020204" charset="-127"/>
                          <a:ea typeface="KAApricots" panose="020B0604020202020204" charset="-127"/>
                          <a:cs typeface="KAApricots" panose="020B0604020202020204" charset="-127"/>
                        </a:rPr>
                        <a:t>English</a:t>
                      </a:r>
                    </a:p>
                  </a:txBody>
                  <a:tcPr anchor="ctr"/>
                </a:tc>
                <a:extLst>
                  <a:ext uri="{0D108BD9-81ED-4DB2-BD59-A6C34878D82A}">
                    <a16:rowId xmlns:a16="http://schemas.microsoft.com/office/drawing/2014/main" val="501774506"/>
                  </a:ext>
                </a:extLst>
              </a:tr>
              <a:tr h="2051841">
                <a:tc>
                  <a:txBody>
                    <a:bodyPr/>
                    <a:lstStyle/>
                    <a:p>
                      <a:pPr marL="0" indent="0" algn="ctr">
                        <a:buFont typeface="Arial" panose="020B0604020202020204" pitchFamily="34" charset="0"/>
                        <a:buNone/>
                      </a:pPr>
                      <a:r>
                        <a:rPr lang="en-US" sz="1200" dirty="0">
                          <a:latin typeface="GBGloria" panose="02000603000000000000" pitchFamily="2" charset="0"/>
                          <a:ea typeface="GBGloria" panose="02000603000000000000" pitchFamily="2" charset="0"/>
                        </a:rPr>
                        <a:t>We will be writing a diary entry based on the day in the life of an evacuated child. Taking the time to learn about the hardships faced and produce writing to show this. We will then use a video called Beyond the Lines to write a third person narrative.</a:t>
                      </a:r>
                    </a:p>
                    <a:p>
                      <a:pPr marL="0" indent="0" algn="ctr">
                        <a:buFont typeface="Arial" panose="020B0604020202020204" pitchFamily="34" charset="0"/>
                        <a:buNone/>
                      </a:pPr>
                      <a:endParaRPr lang="en-US" sz="1200" dirty="0">
                        <a:latin typeface="GBGloria" panose="02000603000000000000" pitchFamily="2" charset="0"/>
                        <a:ea typeface="GBGloria" panose="02000603000000000000" pitchFamily="2" charset="0"/>
                      </a:endParaRPr>
                    </a:p>
                    <a:p>
                      <a:pPr marL="0" indent="0" algn="ctr">
                        <a:buFont typeface="Arial" panose="020B0604020202020204" pitchFamily="34" charset="0"/>
                        <a:buNone/>
                      </a:pPr>
                      <a:r>
                        <a:rPr lang="en-US" sz="1200" dirty="0">
                          <a:latin typeface="GBGloria" panose="02000603000000000000" pitchFamily="2" charset="0"/>
                          <a:ea typeface="GBGloria" panose="02000603000000000000" pitchFamily="2" charset="0"/>
                        </a:rPr>
                        <a:t>We are reading When the Sky Falls by Phil Earle and Once by Morris </a:t>
                      </a:r>
                      <a:r>
                        <a:rPr lang="en-US" sz="1200" dirty="0" err="1">
                          <a:latin typeface="GBGloria" panose="02000603000000000000" pitchFamily="2" charset="0"/>
                          <a:ea typeface="GBGloria" panose="02000603000000000000" pitchFamily="2" charset="0"/>
                        </a:rPr>
                        <a:t>Gleitzman</a:t>
                      </a:r>
                      <a:r>
                        <a:rPr lang="en-US" sz="1200" dirty="0">
                          <a:latin typeface="GBGloria" panose="02000603000000000000" pitchFamily="2" charset="0"/>
                          <a:ea typeface="GBGloria" panose="02000603000000000000" pitchFamily="2" charset="0"/>
                        </a:rPr>
                        <a:t> in our reading sessions and answering VIPERS questions.</a:t>
                      </a:r>
                    </a:p>
                  </a:txBody>
                  <a:tcPr/>
                </a:tc>
                <a:extLst>
                  <a:ext uri="{0D108BD9-81ED-4DB2-BD59-A6C34878D82A}">
                    <a16:rowId xmlns:a16="http://schemas.microsoft.com/office/drawing/2014/main" val="2788324390"/>
                  </a:ext>
                </a:extLst>
              </a:tr>
            </a:tbl>
          </a:graphicData>
        </a:graphic>
      </p:graphicFrame>
      <p:graphicFrame>
        <p:nvGraphicFramePr>
          <p:cNvPr id="27" name="Table 21">
            <a:extLst>
              <a:ext uri="{FF2B5EF4-FFF2-40B4-BE49-F238E27FC236}">
                <a16:creationId xmlns:a16="http://schemas.microsoft.com/office/drawing/2014/main" id="{511CA7D7-40DC-4755-9D6C-1907606A92A1}"/>
              </a:ext>
            </a:extLst>
          </p:cNvPr>
          <p:cNvGraphicFramePr>
            <a:graphicFrameLocks noGrp="1"/>
          </p:cNvGraphicFramePr>
          <p:nvPr>
            <p:custDataLst>
              <p:tags r:id="rId5"/>
            </p:custDataLst>
            <p:extLst>
              <p:ext uri="{D42A27DB-BD31-4B8C-83A1-F6EECF244321}">
                <p14:modId xmlns:p14="http://schemas.microsoft.com/office/powerpoint/2010/main" val="2823248965"/>
              </p:ext>
            </p:extLst>
          </p:nvPr>
        </p:nvGraphicFramePr>
        <p:xfrm>
          <a:off x="168871" y="3434862"/>
          <a:ext cx="3200400" cy="3026898"/>
        </p:xfrm>
        <a:graphic>
          <a:graphicData uri="http://schemas.openxmlformats.org/drawingml/2006/table">
            <a:tbl>
              <a:tblPr firstRow="1" bandRow="1">
                <a:tableStyleId>{F2DE63D5-997A-4646-A377-4702673A728D}</a:tableStyleId>
              </a:tblPr>
              <a:tblGrid>
                <a:gridCol w="3200400">
                  <a:extLst>
                    <a:ext uri="{9D8B030D-6E8A-4147-A177-3AD203B41FA5}">
                      <a16:colId xmlns:a16="http://schemas.microsoft.com/office/drawing/2014/main" val="2205618855"/>
                    </a:ext>
                  </a:extLst>
                </a:gridCol>
              </a:tblGrid>
              <a:tr h="409892">
                <a:tc>
                  <a:txBody>
                    <a:bodyPr/>
                    <a:lstStyle/>
                    <a:p>
                      <a:pPr algn="ctr"/>
                      <a:r>
                        <a:rPr lang="en-US" sz="2000" b="0" u="none" strike="noStrike" dirty="0">
                          <a:solidFill>
                            <a:schemeClr val="bg1"/>
                          </a:solidFill>
                          <a:effectLst/>
                          <a:latin typeface="KAApricots" panose="020B0604020202020204" charset="-127"/>
                          <a:ea typeface="KAApricots" panose="020B0604020202020204" charset="-127"/>
                          <a:cs typeface="KAApricots" panose="020B0604020202020204" charset="-127"/>
                        </a:rPr>
                        <a:t>Home Learning</a:t>
                      </a:r>
                    </a:p>
                  </a:txBody>
                  <a:tcPr anchor="ctr"/>
                </a:tc>
                <a:extLst>
                  <a:ext uri="{0D108BD9-81ED-4DB2-BD59-A6C34878D82A}">
                    <a16:rowId xmlns:a16="http://schemas.microsoft.com/office/drawing/2014/main" val="501774506"/>
                  </a:ext>
                </a:extLst>
              </a:tr>
              <a:tr h="2617006">
                <a:tc>
                  <a:txBody>
                    <a:bodyPr/>
                    <a:lstStyle/>
                    <a:p>
                      <a:pPr algn="ctr"/>
                      <a:r>
                        <a:rPr lang="en-GB" sz="1000" dirty="0">
                          <a:latin typeface="GBGloria" panose="02000603000000000000" pitchFamily="2" charset="0"/>
                          <a:ea typeface="GBGloria" panose="02000603000000000000" pitchFamily="2" charset="0"/>
                        </a:rPr>
                        <a:t>Here are some ideas for Home learning projects: </a:t>
                      </a:r>
                    </a:p>
                    <a:p>
                      <a:pPr algn="ctr"/>
                      <a:r>
                        <a:rPr lang="en-GB" sz="1000" dirty="0">
                          <a:latin typeface="GBGloria" panose="02000603000000000000" pitchFamily="2" charset="0"/>
                          <a:ea typeface="GBGloria" panose="02000603000000000000" pitchFamily="2" charset="0"/>
                        </a:rPr>
                        <a:t>- Create your own model tank or</a:t>
                      </a:r>
                    </a:p>
                    <a:p>
                      <a:pPr algn="ctr"/>
                      <a:r>
                        <a:rPr lang="en-GB" sz="1000" dirty="0">
                          <a:latin typeface="GBGloria" panose="02000603000000000000" pitchFamily="2" charset="0"/>
                          <a:ea typeface="GBGloria" panose="02000603000000000000" pitchFamily="2" charset="0"/>
                        </a:rPr>
                        <a:t>gas mask.</a:t>
                      </a:r>
                    </a:p>
                    <a:p>
                      <a:pPr algn="ctr"/>
                      <a:r>
                        <a:rPr lang="en-GB" sz="1000" dirty="0">
                          <a:latin typeface="GBGloria" panose="02000603000000000000" pitchFamily="2" charset="0"/>
                          <a:ea typeface="GBGloria" panose="02000603000000000000" pitchFamily="2" charset="0"/>
                        </a:rPr>
                        <a:t>- Design a parachute for a soldier that would keep them safe.</a:t>
                      </a:r>
                    </a:p>
                    <a:p>
                      <a:pPr algn="ctr"/>
                      <a:r>
                        <a:rPr lang="en-GB" sz="1000" dirty="0">
                          <a:latin typeface="GBGloria" panose="02000603000000000000" pitchFamily="2" charset="0"/>
                          <a:ea typeface="GBGloria" panose="02000603000000000000" pitchFamily="2" charset="0"/>
                        </a:rPr>
                        <a:t>- Research a WW2 recipe and make it at home. Photograph the meal and write out the recipe. Write a review of the meal!</a:t>
                      </a:r>
                    </a:p>
                    <a:p>
                      <a:pPr algn="ctr"/>
                      <a:r>
                        <a:rPr lang="en-GB" sz="1000" dirty="0">
                          <a:latin typeface="GBGloria" panose="02000603000000000000" pitchFamily="2" charset="0"/>
                          <a:ea typeface="GBGloria" panose="02000603000000000000" pitchFamily="2" charset="0"/>
                        </a:rPr>
                        <a:t>- Design a poster persuading people to join the army</a:t>
                      </a:r>
                    </a:p>
                    <a:p>
                      <a:pPr algn="ctr"/>
                      <a:r>
                        <a:rPr lang="en-GB" sz="1000" dirty="0">
                          <a:latin typeface="GBGloria" panose="02000603000000000000" pitchFamily="2" charset="0"/>
                          <a:ea typeface="GBGloria" panose="02000603000000000000" pitchFamily="2" charset="0"/>
                        </a:rPr>
                        <a:t>- Draw and label a great airplane from WW2 e.g. British Supermarine Spitfire.</a:t>
                      </a:r>
                    </a:p>
                    <a:p>
                      <a:pPr algn="ctr"/>
                      <a:endParaRPr lang="en-GB" sz="1000" dirty="0">
                        <a:latin typeface="GBGloria" panose="02000603000000000000" pitchFamily="2" charset="0"/>
                        <a:ea typeface="GBGloria" panose="02000603000000000000" pitchFamily="2" charset="0"/>
                      </a:endParaRPr>
                    </a:p>
                    <a:p>
                      <a:pPr algn="ctr"/>
                      <a:r>
                        <a:rPr lang="en-GB" sz="1000" dirty="0">
                          <a:latin typeface="GBGloria" panose="02000603000000000000" pitchFamily="2" charset="0"/>
                          <a:ea typeface="GBGloria" panose="02000603000000000000" pitchFamily="2" charset="0"/>
                        </a:rPr>
                        <a:t>We will be sharing our learning with the rest of the school on </a:t>
                      </a:r>
                      <a:r>
                        <a:rPr lang="en-GB" sz="1000" b="1" dirty="0">
                          <a:latin typeface="GBGloria" panose="02000603000000000000" pitchFamily="2" charset="0"/>
                          <a:ea typeface="GBGloria" panose="02000603000000000000" pitchFamily="2" charset="0"/>
                        </a:rPr>
                        <a:t>Friday 20</a:t>
                      </a:r>
                      <a:r>
                        <a:rPr lang="en-GB" sz="1000" b="1" baseline="30000" dirty="0">
                          <a:latin typeface="GBGloria" panose="02000603000000000000" pitchFamily="2" charset="0"/>
                          <a:ea typeface="GBGloria" panose="02000603000000000000" pitchFamily="2" charset="0"/>
                        </a:rPr>
                        <a:t>th</a:t>
                      </a:r>
                      <a:r>
                        <a:rPr lang="en-GB" sz="1000" b="1" dirty="0">
                          <a:latin typeface="GBGloria" panose="02000603000000000000" pitchFamily="2" charset="0"/>
                          <a:ea typeface="GBGloria" panose="02000603000000000000" pitchFamily="2" charset="0"/>
                        </a:rPr>
                        <a:t> June </a:t>
                      </a:r>
                      <a:r>
                        <a:rPr lang="en-GB" sz="1000" dirty="0">
                          <a:latin typeface="GBGloria" panose="02000603000000000000" pitchFamily="2" charset="0"/>
                          <a:ea typeface="GBGloria" panose="02000603000000000000" pitchFamily="2" charset="0"/>
                        </a:rPr>
                        <a:t>so make sure they are handed in by then.</a:t>
                      </a:r>
                    </a:p>
                  </a:txBody>
                  <a:tcPr/>
                </a:tc>
                <a:extLst>
                  <a:ext uri="{0D108BD9-81ED-4DB2-BD59-A6C34878D82A}">
                    <a16:rowId xmlns:a16="http://schemas.microsoft.com/office/drawing/2014/main" val="2788324390"/>
                  </a:ext>
                </a:extLst>
              </a:tr>
            </a:tbl>
          </a:graphicData>
        </a:graphic>
      </p:graphicFrame>
      <p:graphicFrame>
        <p:nvGraphicFramePr>
          <p:cNvPr id="10" name="Table 21">
            <a:extLst>
              <a:ext uri="{FF2B5EF4-FFF2-40B4-BE49-F238E27FC236}">
                <a16:creationId xmlns:a16="http://schemas.microsoft.com/office/drawing/2014/main" id="{D429C7C9-036A-4D9F-A032-0B9D6E81654B}"/>
              </a:ext>
            </a:extLst>
          </p:cNvPr>
          <p:cNvGraphicFramePr>
            <a:graphicFrameLocks noGrp="1"/>
          </p:cNvGraphicFramePr>
          <p:nvPr>
            <p:custDataLst>
              <p:tags r:id="rId6"/>
            </p:custDataLst>
            <p:extLst>
              <p:ext uri="{D42A27DB-BD31-4B8C-83A1-F6EECF244321}">
                <p14:modId xmlns:p14="http://schemas.microsoft.com/office/powerpoint/2010/main" val="2469464616"/>
              </p:ext>
            </p:extLst>
          </p:nvPr>
        </p:nvGraphicFramePr>
        <p:xfrm>
          <a:off x="3498572" y="5590892"/>
          <a:ext cx="3200400" cy="2042163"/>
        </p:xfrm>
        <a:graphic>
          <a:graphicData uri="http://schemas.openxmlformats.org/drawingml/2006/table">
            <a:tbl>
              <a:tblPr firstRow="1" bandRow="1">
                <a:tableStyleId>{F2DE63D5-997A-4646-A377-4702673A728D}</a:tableStyleId>
              </a:tblPr>
              <a:tblGrid>
                <a:gridCol w="3200400">
                  <a:extLst>
                    <a:ext uri="{9D8B030D-6E8A-4147-A177-3AD203B41FA5}">
                      <a16:colId xmlns:a16="http://schemas.microsoft.com/office/drawing/2014/main" val="2205618855"/>
                    </a:ext>
                  </a:extLst>
                </a:gridCol>
              </a:tblGrid>
              <a:tr h="414814">
                <a:tc>
                  <a:txBody>
                    <a:bodyPr/>
                    <a:lstStyle/>
                    <a:p>
                      <a:pPr algn="ctr"/>
                      <a:r>
                        <a:rPr lang="en-US" sz="2000" b="0" u="none" strike="noStrike" dirty="0">
                          <a:solidFill>
                            <a:schemeClr val="bg1"/>
                          </a:solidFill>
                          <a:effectLst/>
                          <a:latin typeface="KAApricots" pitchFamily="2" charset="-127"/>
                          <a:ea typeface="KAApricots" pitchFamily="2" charset="-127"/>
                          <a:cs typeface="KAApricots" pitchFamily="2" charset="-127"/>
                        </a:rPr>
                        <a:t>Other Subjects</a:t>
                      </a:r>
                    </a:p>
                  </a:txBody>
                  <a:tcPr anchor="ctr"/>
                </a:tc>
                <a:extLst>
                  <a:ext uri="{0D108BD9-81ED-4DB2-BD59-A6C34878D82A}">
                    <a16:rowId xmlns:a16="http://schemas.microsoft.com/office/drawing/2014/main" val="501774506"/>
                  </a:ext>
                </a:extLst>
              </a:tr>
              <a:tr h="1627349">
                <a:tc>
                  <a:txBody>
                    <a:bodyPr/>
                    <a:lstStyle/>
                    <a:p>
                      <a:pPr algn="ctr"/>
                      <a:r>
                        <a:rPr lang="en-GB" sz="1100" dirty="0">
                          <a:latin typeface="GBGloria" panose="02000603000000000000" pitchFamily="2" charset="0"/>
                          <a:ea typeface="GBGloria" panose="02000603000000000000" pitchFamily="2" charset="0"/>
                        </a:rPr>
                        <a:t>Science – Animals including humans and living things and their habitats </a:t>
                      </a:r>
                    </a:p>
                    <a:p>
                      <a:pPr algn="ctr"/>
                      <a:r>
                        <a:rPr lang="en-GB" sz="1100" dirty="0">
                          <a:latin typeface="GBGloria" panose="02000603000000000000" pitchFamily="2" charset="0"/>
                          <a:ea typeface="GBGloria" panose="02000603000000000000" pitchFamily="2" charset="0"/>
                        </a:rPr>
                        <a:t>Art – World War artists </a:t>
                      </a:r>
                    </a:p>
                    <a:p>
                      <a:pPr algn="ctr"/>
                      <a:r>
                        <a:rPr lang="en-GB" sz="1100" dirty="0">
                          <a:latin typeface="GBGloria" panose="02000603000000000000" pitchFamily="2" charset="0"/>
                          <a:ea typeface="GBGloria" panose="02000603000000000000" pitchFamily="2" charset="0"/>
                        </a:rPr>
                        <a:t>D&amp;T – Made do and mend</a:t>
                      </a:r>
                    </a:p>
                    <a:p>
                      <a:pPr algn="ctr"/>
                      <a:r>
                        <a:rPr lang="en-GB" sz="1100" dirty="0">
                          <a:latin typeface="GBGloria" panose="02000603000000000000" pitchFamily="2" charset="0"/>
                          <a:ea typeface="GBGloria" panose="02000603000000000000" pitchFamily="2" charset="0"/>
                        </a:rPr>
                        <a:t>RE –  What do religions say to us when life gets hard?</a:t>
                      </a:r>
                    </a:p>
                    <a:p>
                      <a:pPr algn="ctr"/>
                      <a:r>
                        <a:rPr lang="en-GB" sz="1100" dirty="0">
                          <a:latin typeface="GBGloria" panose="02000603000000000000" pitchFamily="2" charset="0"/>
                          <a:ea typeface="GBGloria" panose="02000603000000000000" pitchFamily="2" charset="0"/>
                        </a:rPr>
                        <a:t>Computing – Vector Drawings and Scratch</a:t>
                      </a:r>
                    </a:p>
                    <a:p>
                      <a:pPr algn="ctr"/>
                      <a:r>
                        <a:rPr lang="en-GB" sz="1100" dirty="0">
                          <a:latin typeface="GBGloria" panose="02000603000000000000" pitchFamily="2" charset="0"/>
                          <a:ea typeface="GBGloria" panose="02000603000000000000" pitchFamily="2" charset="0"/>
                        </a:rPr>
                        <a:t>PSHE – Relationships and Celebrating Me</a:t>
                      </a:r>
                    </a:p>
                    <a:p>
                      <a:pPr algn="ctr"/>
                      <a:r>
                        <a:rPr lang="en-GB" sz="1100" dirty="0">
                          <a:latin typeface="GBGloria" panose="02000603000000000000" pitchFamily="2" charset="0"/>
                          <a:ea typeface="GBGloria" panose="02000603000000000000" pitchFamily="2" charset="0"/>
                        </a:rPr>
                        <a:t> PE – Athletics and Rounders</a:t>
                      </a:r>
                    </a:p>
                  </a:txBody>
                  <a:tcPr/>
                </a:tc>
                <a:extLst>
                  <a:ext uri="{0D108BD9-81ED-4DB2-BD59-A6C34878D82A}">
                    <a16:rowId xmlns:a16="http://schemas.microsoft.com/office/drawing/2014/main" val="2788324390"/>
                  </a:ext>
                </a:extLst>
              </a:tr>
            </a:tbl>
          </a:graphicData>
        </a:graphic>
      </p:graphicFrame>
      <p:graphicFrame>
        <p:nvGraphicFramePr>
          <p:cNvPr id="11" name="Table 21">
            <a:extLst>
              <a:ext uri="{FF2B5EF4-FFF2-40B4-BE49-F238E27FC236}">
                <a16:creationId xmlns:a16="http://schemas.microsoft.com/office/drawing/2014/main" id="{9D47FA11-72C7-482C-83A9-5ED5FFF01BC2}"/>
              </a:ext>
            </a:extLst>
          </p:cNvPr>
          <p:cNvGraphicFramePr>
            <a:graphicFrameLocks noGrp="1"/>
          </p:cNvGraphicFramePr>
          <p:nvPr>
            <p:custDataLst>
              <p:tags r:id="rId7"/>
            </p:custDataLst>
            <p:extLst>
              <p:ext uri="{D42A27DB-BD31-4B8C-83A1-F6EECF244321}">
                <p14:modId xmlns:p14="http://schemas.microsoft.com/office/powerpoint/2010/main" val="337482514"/>
              </p:ext>
            </p:extLst>
          </p:nvPr>
        </p:nvGraphicFramePr>
        <p:xfrm>
          <a:off x="3498572" y="3434861"/>
          <a:ext cx="3200400" cy="2133600"/>
        </p:xfrm>
        <a:graphic>
          <a:graphicData uri="http://schemas.openxmlformats.org/drawingml/2006/table">
            <a:tbl>
              <a:tblPr firstRow="1" bandRow="1">
                <a:tableStyleId>{F2DE63D5-997A-4646-A377-4702673A728D}</a:tableStyleId>
              </a:tblPr>
              <a:tblGrid>
                <a:gridCol w="3200400">
                  <a:extLst>
                    <a:ext uri="{9D8B030D-6E8A-4147-A177-3AD203B41FA5}">
                      <a16:colId xmlns:a16="http://schemas.microsoft.com/office/drawing/2014/main" val="2205618855"/>
                    </a:ext>
                  </a:extLst>
                </a:gridCol>
              </a:tblGrid>
              <a:tr h="392322">
                <a:tc>
                  <a:txBody>
                    <a:bodyPr/>
                    <a:lstStyle/>
                    <a:p>
                      <a:pPr algn="ctr"/>
                      <a:r>
                        <a:rPr lang="en-US" sz="2000" b="0" u="none" strike="noStrike" dirty="0" err="1">
                          <a:solidFill>
                            <a:schemeClr val="bg1"/>
                          </a:solidFill>
                          <a:effectLst/>
                          <a:latin typeface="KAApricots" pitchFamily="2" charset="-127"/>
                          <a:ea typeface="KAApricots" pitchFamily="2" charset="-127"/>
                          <a:cs typeface="KAApricots" pitchFamily="2" charset="-127"/>
                        </a:rPr>
                        <a:t>Maths</a:t>
                      </a:r>
                      <a:endParaRPr lang="en-US" sz="2000" b="0" u="none" strike="noStrike" dirty="0">
                        <a:solidFill>
                          <a:schemeClr val="bg1"/>
                        </a:solidFill>
                        <a:effectLst/>
                        <a:latin typeface="KAApricots" pitchFamily="2" charset="-127"/>
                        <a:ea typeface="KAApricots" pitchFamily="2" charset="-127"/>
                        <a:cs typeface="KAApricots" pitchFamily="2" charset="-127"/>
                      </a:endParaRPr>
                    </a:p>
                  </a:txBody>
                  <a:tcPr anchor="ctr"/>
                </a:tc>
                <a:extLst>
                  <a:ext uri="{0D108BD9-81ED-4DB2-BD59-A6C34878D82A}">
                    <a16:rowId xmlns:a16="http://schemas.microsoft.com/office/drawing/2014/main" val="501774506"/>
                  </a:ext>
                </a:extLst>
              </a:tr>
              <a:tr h="1720177">
                <a:tc>
                  <a:txBody>
                    <a:bodyPr/>
                    <a:lstStyle/>
                    <a:p>
                      <a:pPr algn="ctr"/>
                      <a:r>
                        <a:rPr lang="en-GB" sz="1200" dirty="0">
                          <a:latin typeface="GBGloria" panose="02000603000000000000" pitchFamily="2" charset="0"/>
                          <a:ea typeface="GBGloria" panose="02000603000000000000" pitchFamily="2" charset="0"/>
                        </a:rPr>
                        <a:t>Up until the SATs we will be revising all previous learning, in particular: four operations; fractions, percentages and decimals. </a:t>
                      </a:r>
                    </a:p>
                    <a:p>
                      <a:pPr algn="ctr"/>
                      <a:r>
                        <a:rPr lang="en-GB" sz="1200" dirty="0">
                          <a:latin typeface="GBGloria" panose="02000603000000000000" pitchFamily="2" charset="0"/>
                          <a:ea typeface="GBGloria" panose="02000603000000000000" pitchFamily="2" charset="0"/>
                        </a:rPr>
                        <a:t>The children will learn about banking and finances and take part in an Enterprise project earning money for their end of year treat.</a:t>
                      </a:r>
                    </a:p>
                    <a:p>
                      <a:pPr algn="ctr"/>
                      <a:r>
                        <a:rPr lang="en-GB" sz="1200" dirty="0">
                          <a:latin typeface="GBGloria" panose="02000603000000000000" pitchFamily="2" charset="0"/>
                          <a:ea typeface="GBGloria" panose="02000603000000000000" pitchFamily="2" charset="0"/>
                        </a:rPr>
                        <a:t>They will also apply their maths knowledge and skills in a project of their choice.  </a:t>
                      </a:r>
                    </a:p>
                    <a:p>
                      <a:pPr algn="ctr"/>
                      <a:endParaRPr lang="en-GB" sz="1200" dirty="0">
                        <a:latin typeface="GBGloria" panose="02000603000000000000" pitchFamily="2" charset="0"/>
                        <a:ea typeface="GBGloria" panose="02000603000000000000" pitchFamily="2" charset="0"/>
                      </a:endParaRPr>
                    </a:p>
                  </a:txBody>
                  <a:tcPr/>
                </a:tc>
                <a:extLst>
                  <a:ext uri="{0D108BD9-81ED-4DB2-BD59-A6C34878D82A}">
                    <a16:rowId xmlns:a16="http://schemas.microsoft.com/office/drawing/2014/main" val="2788324390"/>
                  </a:ext>
                </a:extLst>
              </a:tr>
            </a:tbl>
          </a:graphicData>
        </a:graphic>
      </p:graphicFrame>
      <p:graphicFrame>
        <p:nvGraphicFramePr>
          <p:cNvPr id="13" name="Table 21">
            <a:extLst>
              <a:ext uri="{FF2B5EF4-FFF2-40B4-BE49-F238E27FC236}">
                <a16:creationId xmlns:a16="http://schemas.microsoft.com/office/drawing/2014/main" id="{F8E79222-8FFD-4EB2-A6D3-0864F15DBE77}"/>
              </a:ext>
            </a:extLst>
          </p:cNvPr>
          <p:cNvGraphicFramePr>
            <a:graphicFrameLocks noGrp="1"/>
          </p:cNvGraphicFramePr>
          <p:nvPr>
            <p:custDataLst>
              <p:tags r:id="rId8"/>
            </p:custDataLst>
            <p:extLst>
              <p:ext uri="{D42A27DB-BD31-4B8C-83A1-F6EECF244321}">
                <p14:modId xmlns:p14="http://schemas.microsoft.com/office/powerpoint/2010/main" val="2191173949"/>
              </p:ext>
            </p:extLst>
          </p:nvPr>
        </p:nvGraphicFramePr>
        <p:xfrm>
          <a:off x="3488730" y="7683295"/>
          <a:ext cx="3200400" cy="1371219"/>
        </p:xfrm>
        <a:graphic>
          <a:graphicData uri="http://schemas.openxmlformats.org/drawingml/2006/table">
            <a:tbl>
              <a:tblPr firstRow="1" bandRow="1">
                <a:tableStyleId>{F2DE63D5-997A-4646-A377-4702673A728D}</a:tableStyleId>
              </a:tblPr>
              <a:tblGrid>
                <a:gridCol w="3200400">
                  <a:extLst>
                    <a:ext uri="{9D8B030D-6E8A-4147-A177-3AD203B41FA5}">
                      <a16:colId xmlns:a16="http://schemas.microsoft.com/office/drawing/2014/main" val="2205618855"/>
                    </a:ext>
                  </a:extLst>
                </a:gridCol>
              </a:tblGrid>
              <a:tr h="426339">
                <a:tc>
                  <a:txBody>
                    <a:bodyPr/>
                    <a:lstStyle/>
                    <a:p>
                      <a:pPr algn="ctr"/>
                      <a:r>
                        <a:rPr lang="en-US" sz="1800" b="0" u="none" strike="noStrike">
                          <a:solidFill>
                            <a:schemeClr val="bg1"/>
                          </a:solidFill>
                          <a:effectLst/>
                          <a:latin typeface="KAApricots" pitchFamily="2" charset="-127"/>
                          <a:ea typeface="KAApricots" pitchFamily="2" charset="-127"/>
                          <a:cs typeface="KAApricots" pitchFamily="2" charset="-127"/>
                        </a:rPr>
                        <a:t>Important </a:t>
                      </a:r>
                      <a:r>
                        <a:rPr lang="en-US" sz="1800" b="0" u="none" strike="noStrike" dirty="0">
                          <a:solidFill>
                            <a:schemeClr val="bg1"/>
                          </a:solidFill>
                          <a:effectLst/>
                          <a:latin typeface="KAApricots" pitchFamily="2" charset="-127"/>
                          <a:ea typeface="KAApricots" pitchFamily="2" charset="-127"/>
                          <a:cs typeface="KAApricots" pitchFamily="2" charset="-127"/>
                        </a:rPr>
                        <a:t>Dates</a:t>
                      </a:r>
                    </a:p>
                  </a:txBody>
                  <a:tcPr anchor="ctr"/>
                </a:tc>
                <a:extLst>
                  <a:ext uri="{0D108BD9-81ED-4DB2-BD59-A6C34878D82A}">
                    <a16:rowId xmlns:a16="http://schemas.microsoft.com/office/drawing/2014/main" val="501774506"/>
                  </a:ext>
                </a:extLst>
              </a:tr>
              <a:tr h="827743">
                <a:tc>
                  <a:txBody>
                    <a:bodyPr/>
                    <a:lstStyle/>
                    <a:p>
                      <a:pPr algn="ctr"/>
                      <a:r>
                        <a:rPr lang="en-GB" sz="800" dirty="0">
                          <a:latin typeface="GBGloria" panose="02000603000000000000" pitchFamily="2" charset="0"/>
                          <a:ea typeface="GBGloria" panose="02000603000000000000" pitchFamily="2" charset="0"/>
                        </a:rPr>
                        <a:t>23</a:t>
                      </a:r>
                      <a:r>
                        <a:rPr lang="en-GB" sz="800" baseline="30000" dirty="0">
                          <a:latin typeface="GBGloria" panose="02000603000000000000" pitchFamily="2" charset="0"/>
                          <a:ea typeface="GBGloria" panose="02000603000000000000" pitchFamily="2" charset="0"/>
                        </a:rPr>
                        <a:t>rd</a:t>
                      </a:r>
                      <a:r>
                        <a:rPr lang="en-GB" sz="800" dirty="0">
                          <a:latin typeface="GBGloria" panose="02000603000000000000" pitchFamily="2" charset="0"/>
                          <a:ea typeface="GBGloria" panose="02000603000000000000" pitchFamily="2" charset="0"/>
                        </a:rPr>
                        <a:t> April – RAF Workshop</a:t>
                      </a:r>
                    </a:p>
                    <a:p>
                      <a:pPr algn="ctr"/>
                      <a:r>
                        <a:rPr lang="en-GB" sz="800" dirty="0">
                          <a:latin typeface="GBGloria" panose="02000603000000000000" pitchFamily="2" charset="0"/>
                          <a:ea typeface="GBGloria" panose="02000603000000000000" pitchFamily="2" charset="0"/>
                        </a:rPr>
                        <a:t>29</a:t>
                      </a:r>
                      <a:r>
                        <a:rPr lang="en-GB" sz="800" baseline="30000" dirty="0">
                          <a:latin typeface="GBGloria" panose="02000603000000000000" pitchFamily="2" charset="0"/>
                          <a:ea typeface="GBGloria" panose="02000603000000000000" pitchFamily="2" charset="0"/>
                        </a:rPr>
                        <a:t>th</a:t>
                      </a:r>
                      <a:r>
                        <a:rPr lang="en-GB" sz="800" dirty="0">
                          <a:latin typeface="GBGloria" panose="02000603000000000000" pitchFamily="2" charset="0"/>
                          <a:ea typeface="GBGloria" panose="02000603000000000000" pitchFamily="2" charset="0"/>
                        </a:rPr>
                        <a:t> April – Planetarium </a:t>
                      </a:r>
                    </a:p>
                    <a:p>
                      <a:pPr algn="ctr"/>
                      <a:r>
                        <a:rPr lang="en-GB" sz="800" dirty="0">
                          <a:latin typeface="GBGloria" panose="02000603000000000000" pitchFamily="2" charset="0"/>
                          <a:ea typeface="GBGloria" panose="02000603000000000000" pitchFamily="2" charset="0"/>
                        </a:rPr>
                        <a:t>12</a:t>
                      </a:r>
                      <a:r>
                        <a:rPr lang="en-GB" sz="800" baseline="30000" dirty="0">
                          <a:latin typeface="GBGloria" panose="02000603000000000000" pitchFamily="2" charset="0"/>
                          <a:ea typeface="GBGloria" panose="02000603000000000000" pitchFamily="2" charset="0"/>
                        </a:rPr>
                        <a:t>th</a:t>
                      </a:r>
                      <a:r>
                        <a:rPr lang="en-GB" sz="800" dirty="0">
                          <a:latin typeface="GBGloria" panose="02000603000000000000" pitchFamily="2" charset="0"/>
                          <a:ea typeface="GBGloria" panose="02000603000000000000" pitchFamily="2" charset="0"/>
                        </a:rPr>
                        <a:t> May – 15</a:t>
                      </a:r>
                      <a:r>
                        <a:rPr lang="en-GB" sz="800" baseline="30000" dirty="0">
                          <a:latin typeface="GBGloria" panose="02000603000000000000" pitchFamily="2" charset="0"/>
                          <a:ea typeface="GBGloria" panose="02000603000000000000" pitchFamily="2" charset="0"/>
                        </a:rPr>
                        <a:t>th</a:t>
                      </a:r>
                      <a:r>
                        <a:rPr lang="en-GB" sz="800" dirty="0">
                          <a:latin typeface="GBGloria" panose="02000603000000000000" pitchFamily="2" charset="0"/>
                          <a:ea typeface="GBGloria" panose="02000603000000000000" pitchFamily="2" charset="0"/>
                        </a:rPr>
                        <a:t> May – SATs Week</a:t>
                      </a:r>
                    </a:p>
                    <a:p>
                      <a:pPr algn="ctr"/>
                      <a:r>
                        <a:rPr lang="en-GB" sz="800" dirty="0">
                          <a:latin typeface="GBGloria" panose="02000603000000000000" pitchFamily="2" charset="0"/>
                          <a:ea typeface="GBGloria" panose="02000603000000000000" pitchFamily="2" charset="0"/>
                        </a:rPr>
                        <a:t>20</a:t>
                      </a:r>
                      <a:r>
                        <a:rPr lang="en-GB" sz="800" baseline="30000" dirty="0">
                          <a:latin typeface="GBGloria" panose="02000603000000000000" pitchFamily="2" charset="0"/>
                          <a:ea typeface="GBGloria" panose="02000603000000000000" pitchFamily="2" charset="0"/>
                        </a:rPr>
                        <a:t>th</a:t>
                      </a:r>
                      <a:r>
                        <a:rPr lang="en-GB" sz="800" dirty="0">
                          <a:latin typeface="GBGloria" panose="02000603000000000000" pitchFamily="2" charset="0"/>
                          <a:ea typeface="GBGloria" panose="02000603000000000000" pitchFamily="2" charset="0"/>
                        </a:rPr>
                        <a:t> May – Class Photos</a:t>
                      </a:r>
                    </a:p>
                    <a:p>
                      <a:pPr algn="ctr"/>
                      <a:r>
                        <a:rPr lang="en-GB" sz="800" dirty="0">
                          <a:latin typeface="GBGloria" panose="02000603000000000000" pitchFamily="2" charset="0"/>
                          <a:ea typeface="GBGloria" panose="02000603000000000000" pitchFamily="2" charset="0"/>
                        </a:rPr>
                        <a:t>22</a:t>
                      </a:r>
                      <a:r>
                        <a:rPr lang="en-GB" sz="800" baseline="30000" dirty="0">
                          <a:latin typeface="GBGloria" panose="02000603000000000000" pitchFamily="2" charset="0"/>
                          <a:ea typeface="GBGloria" panose="02000603000000000000" pitchFamily="2" charset="0"/>
                        </a:rPr>
                        <a:t>nd</a:t>
                      </a:r>
                      <a:r>
                        <a:rPr lang="en-GB" sz="800" dirty="0">
                          <a:latin typeface="GBGloria" panose="02000603000000000000" pitchFamily="2" charset="0"/>
                          <a:ea typeface="GBGloria" panose="02000603000000000000" pitchFamily="2" charset="0"/>
                        </a:rPr>
                        <a:t> May – Beach Trip and RNLI</a:t>
                      </a:r>
                    </a:p>
                    <a:p>
                      <a:pPr algn="ctr"/>
                      <a:r>
                        <a:rPr lang="en-GB" sz="800" dirty="0">
                          <a:latin typeface="GBGloria" panose="02000603000000000000" pitchFamily="2" charset="0"/>
                          <a:ea typeface="GBGloria" panose="02000603000000000000" pitchFamily="2" charset="0"/>
                        </a:rPr>
                        <a:t>26</a:t>
                      </a:r>
                      <a:r>
                        <a:rPr lang="en-GB" sz="800" baseline="30000" dirty="0">
                          <a:latin typeface="GBGloria" panose="02000603000000000000" pitchFamily="2" charset="0"/>
                          <a:ea typeface="GBGloria" panose="02000603000000000000" pitchFamily="2" charset="0"/>
                        </a:rPr>
                        <a:t>th</a:t>
                      </a:r>
                      <a:r>
                        <a:rPr lang="en-GB" sz="800" dirty="0">
                          <a:latin typeface="GBGloria" panose="02000603000000000000" pitchFamily="2" charset="0"/>
                          <a:ea typeface="GBGloria" panose="02000603000000000000" pitchFamily="2" charset="0"/>
                        </a:rPr>
                        <a:t> June – Sports Day</a:t>
                      </a:r>
                    </a:p>
                    <a:p>
                      <a:pPr algn="ctr"/>
                      <a:r>
                        <a:rPr lang="en-GB" sz="800" dirty="0">
                          <a:latin typeface="GBGloria" panose="02000603000000000000" pitchFamily="2" charset="0"/>
                          <a:ea typeface="GBGloria" panose="02000603000000000000" pitchFamily="2" charset="0"/>
                        </a:rPr>
                        <a:t>11</a:t>
                      </a:r>
                      <a:r>
                        <a:rPr lang="en-GB" sz="800" baseline="30000" dirty="0">
                          <a:latin typeface="GBGloria" panose="02000603000000000000" pitchFamily="2" charset="0"/>
                          <a:ea typeface="GBGloria" panose="02000603000000000000" pitchFamily="2" charset="0"/>
                        </a:rPr>
                        <a:t>th</a:t>
                      </a:r>
                      <a:r>
                        <a:rPr lang="en-GB" sz="800" dirty="0">
                          <a:latin typeface="GBGloria" panose="02000603000000000000" pitchFamily="2" charset="0"/>
                          <a:ea typeface="GBGloria" panose="02000603000000000000" pitchFamily="2" charset="0"/>
                        </a:rPr>
                        <a:t> July – GPS 50</a:t>
                      </a:r>
                      <a:r>
                        <a:rPr lang="en-GB" sz="800" baseline="30000" dirty="0">
                          <a:latin typeface="GBGloria" panose="02000603000000000000" pitchFamily="2" charset="0"/>
                          <a:ea typeface="GBGloria" panose="02000603000000000000" pitchFamily="2" charset="0"/>
                        </a:rPr>
                        <a:t>th</a:t>
                      </a:r>
                      <a:r>
                        <a:rPr lang="en-GB" sz="800" dirty="0">
                          <a:latin typeface="GBGloria" panose="02000603000000000000" pitchFamily="2" charset="0"/>
                          <a:ea typeface="GBGloria" panose="02000603000000000000" pitchFamily="2" charset="0"/>
                        </a:rPr>
                        <a:t> Celebration</a:t>
                      </a:r>
                    </a:p>
                  </a:txBody>
                  <a:tcPr anchor="ctr"/>
                </a:tc>
                <a:extLst>
                  <a:ext uri="{0D108BD9-81ED-4DB2-BD59-A6C34878D82A}">
                    <a16:rowId xmlns:a16="http://schemas.microsoft.com/office/drawing/2014/main" val="2788324390"/>
                  </a:ext>
                </a:extLst>
              </a:tr>
            </a:tbl>
          </a:graphicData>
        </a:graphic>
      </p:graphicFrame>
      <p:graphicFrame>
        <p:nvGraphicFramePr>
          <p:cNvPr id="14" name="Table 21">
            <a:extLst>
              <a:ext uri="{FF2B5EF4-FFF2-40B4-BE49-F238E27FC236}">
                <a16:creationId xmlns:a16="http://schemas.microsoft.com/office/drawing/2014/main" id="{A560FAE6-DB97-4D5E-98A4-DED12BB7B286}"/>
              </a:ext>
            </a:extLst>
          </p:cNvPr>
          <p:cNvGraphicFramePr>
            <a:graphicFrameLocks noGrp="1"/>
          </p:cNvGraphicFramePr>
          <p:nvPr>
            <p:custDataLst>
              <p:tags r:id="rId9"/>
            </p:custDataLst>
            <p:extLst>
              <p:ext uri="{D42A27DB-BD31-4B8C-83A1-F6EECF244321}">
                <p14:modId xmlns:p14="http://schemas.microsoft.com/office/powerpoint/2010/main" val="140130527"/>
              </p:ext>
            </p:extLst>
          </p:nvPr>
        </p:nvGraphicFramePr>
        <p:xfrm>
          <a:off x="159028" y="2278708"/>
          <a:ext cx="6539944" cy="1116038"/>
        </p:xfrm>
        <a:graphic>
          <a:graphicData uri="http://schemas.openxmlformats.org/drawingml/2006/table">
            <a:tbl>
              <a:tblPr firstRow="1" bandRow="1">
                <a:tableStyleId>{F2DE63D5-997A-4646-A377-4702673A728D}</a:tableStyleId>
              </a:tblPr>
              <a:tblGrid>
                <a:gridCol w="6539944">
                  <a:extLst>
                    <a:ext uri="{9D8B030D-6E8A-4147-A177-3AD203B41FA5}">
                      <a16:colId xmlns:a16="http://schemas.microsoft.com/office/drawing/2014/main" val="2205618855"/>
                    </a:ext>
                  </a:extLst>
                </a:gridCol>
              </a:tblGrid>
              <a:tr h="1116038">
                <a:tc>
                  <a:txBody>
                    <a:bodyPr/>
                    <a:lstStyle/>
                    <a:p>
                      <a:pPr algn="ctr"/>
                      <a:r>
                        <a:rPr lang="en-GB" sz="1200" b="0" dirty="0">
                          <a:solidFill>
                            <a:schemeClr val="tx1"/>
                          </a:solidFill>
                          <a:latin typeface="GBGloria" panose="020B0604020202020204" charset="0"/>
                          <a:ea typeface="GBGloria" panose="020B0604020202020204" charset="0"/>
                        </a:rPr>
                        <a:t>During the Summer term, our topic is </a:t>
                      </a:r>
                      <a:r>
                        <a:rPr lang="en-GB" sz="1200" b="1" dirty="0">
                          <a:solidFill>
                            <a:schemeClr val="tx1"/>
                          </a:solidFill>
                          <a:latin typeface="GBGloria" panose="020B0604020202020204" charset="0"/>
                          <a:ea typeface="GBGloria" panose="020B0604020202020204" charset="0"/>
                        </a:rPr>
                        <a:t>Britain at war</a:t>
                      </a:r>
                      <a:r>
                        <a:rPr lang="en-GB" sz="1200" b="0" dirty="0">
                          <a:solidFill>
                            <a:schemeClr val="tx1"/>
                          </a:solidFill>
                          <a:latin typeface="GBGloria" panose="020B0604020202020204" charset="0"/>
                          <a:ea typeface="GBGloria" panose="020B0604020202020204" charset="0"/>
                        </a:rPr>
                        <a:t>!</a:t>
                      </a:r>
                    </a:p>
                    <a:p>
                      <a:pPr algn="ctr"/>
                      <a:endParaRPr lang="en-GB" sz="1200" b="0" dirty="0">
                        <a:solidFill>
                          <a:schemeClr val="tx1"/>
                        </a:solidFill>
                        <a:latin typeface="GBGloria" panose="020B0604020202020204" charset="0"/>
                        <a:ea typeface="GBGloria" panose="020B0604020202020204" charset="0"/>
                      </a:endParaRPr>
                    </a:p>
                    <a:p>
                      <a:pPr algn="ctr"/>
                      <a:r>
                        <a:rPr lang="en-GB" sz="1200" b="0" dirty="0">
                          <a:solidFill>
                            <a:schemeClr val="tx1"/>
                          </a:solidFill>
                          <a:latin typeface="GBGloria" panose="020B0604020202020204" charset="0"/>
                          <a:ea typeface="GBGloria" panose="020B0604020202020204" charset="0"/>
                        </a:rPr>
                        <a:t>This project teaches children about the causes, events and consequences of the First and Second World Wars, the influence of new inventions on warfare, how life in Great Britain was affected and the legacy of the wars in the post-war period. </a:t>
                      </a:r>
                    </a:p>
                  </a:txBody>
                  <a:tcPr anchor="ctr">
                    <a:noFill/>
                  </a:tcPr>
                </a:tc>
                <a:extLst>
                  <a:ext uri="{0D108BD9-81ED-4DB2-BD59-A6C34878D82A}">
                    <a16:rowId xmlns:a16="http://schemas.microsoft.com/office/drawing/2014/main" val="501774506"/>
                  </a:ext>
                </a:extLst>
              </a:tr>
            </a:tbl>
          </a:graphicData>
        </a:graphic>
      </p:graphicFrame>
    </p:spTree>
    <p:extLst>
      <p:ext uri="{BB962C8B-B14F-4D97-AF65-F5344CB8AC3E}">
        <p14:creationId xmlns:p14="http://schemas.microsoft.com/office/powerpoint/2010/main" val="2929468940"/>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FLATTEN" val="true"/>
</p:tagLst>
</file>

<file path=ppt/tags/tag2.xml><?xml version="1.0" encoding="utf-8"?>
<p:tagLst xmlns:a="http://schemas.openxmlformats.org/drawingml/2006/main" xmlns:r="http://schemas.openxmlformats.org/officeDocument/2006/relationships" xmlns:p="http://schemas.openxmlformats.org/presentationml/2006/main">
  <p:tag name="FLATTEN" val="true"/>
</p:tagLst>
</file>

<file path=ppt/tags/tag3.xml><?xml version="1.0" encoding="utf-8"?>
<p:tagLst xmlns:a="http://schemas.openxmlformats.org/drawingml/2006/main" xmlns:r="http://schemas.openxmlformats.org/officeDocument/2006/relationships" xmlns:p="http://schemas.openxmlformats.org/presentationml/2006/main">
  <p:tag name="FLATTEN" val="true"/>
</p:tagLst>
</file>

<file path=ppt/tags/tag4.xml><?xml version="1.0" encoding="utf-8"?>
<p:tagLst xmlns:a="http://schemas.openxmlformats.org/drawingml/2006/main" xmlns:r="http://schemas.openxmlformats.org/officeDocument/2006/relationships" xmlns:p="http://schemas.openxmlformats.org/presentationml/2006/main">
  <p:tag name="FLATTEN" val="true"/>
</p:tagLst>
</file>

<file path=ppt/tags/tag5.xml><?xml version="1.0" encoding="utf-8"?>
<p:tagLst xmlns:a="http://schemas.openxmlformats.org/drawingml/2006/main" xmlns:r="http://schemas.openxmlformats.org/officeDocument/2006/relationships" xmlns:p="http://schemas.openxmlformats.org/presentationml/2006/main">
  <p:tag name="FLATTEN" val="true"/>
</p:tagLst>
</file>

<file path=ppt/tags/tag6.xml><?xml version="1.0" encoding="utf-8"?>
<p:tagLst xmlns:a="http://schemas.openxmlformats.org/drawingml/2006/main" xmlns:r="http://schemas.openxmlformats.org/officeDocument/2006/relationships" xmlns:p="http://schemas.openxmlformats.org/presentationml/2006/main">
  <p:tag name="FLATTEN" val="true"/>
</p:tagLst>
</file>

<file path=ppt/tags/tag7.xml><?xml version="1.0" encoding="utf-8"?>
<p:tagLst xmlns:a="http://schemas.openxmlformats.org/drawingml/2006/main" xmlns:r="http://schemas.openxmlformats.org/officeDocument/2006/relationships" xmlns:p="http://schemas.openxmlformats.org/presentationml/2006/main">
  <p:tag name="FLATTEN" val="true"/>
</p:tagLst>
</file>

<file path=ppt/tags/tag8.xml><?xml version="1.0" encoding="utf-8"?>
<p:tagLst xmlns:a="http://schemas.openxmlformats.org/drawingml/2006/main" xmlns:r="http://schemas.openxmlformats.org/officeDocument/2006/relationships" xmlns:p="http://schemas.openxmlformats.org/presentationml/2006/main">
  <p:tag name="FLATTEN" val="true"/>
</p:tagLst>
</file>

<file path=ppt/tags/tag9.xml><?xml version="1.0" encoding="utf-8"?>
<p:tagLst xmlns:a="http://schemas.openxmlformats.org/drawingml/2006/main" xmlns:r="http://schemas.openxmlformats.org/officeDocument/2006/relationships" xmlns:p="http://schemas.openxmlformats.org/presentationml/2006/main">
  <p:tag name="FLATTEN" val="true"/>
</p:tagLst>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f788c82a-304f-4c2a-994c-8d0d0649fba9" xsi:nil="true"/>
    <lcf76f155ced4ddcb4097134ff3c332f xmlns="cd38c049-c359-4718-908e-b29cec29e211">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78E8718CD168E41BBD18E4DDC3AA74A" ma:contentTypeVersion="19" ma:contentTypeDescription="Create a new document." ma:contentTypeScope="" ma:versionID="c0a50ddeb317a4cfcb44380e1b70391b">
  <xsd:schema xmlns:xsd="http://www.w3.org/2001/XMLSchema" xmlns:xs="http://www.w3.org/2001/XMLSchema" xmlns:p="http://schemas.microsoft.com/office/2006/metadata/properties" xmlns:ns2="cd38c049-c359-4718-908e-b29cec29e211" xmlns:ns3="f788c82a-304f-4c2a-994c-8d0d0649fba9" targetNamespace="http://schemas.microsoft.com/office/2006/metadata/properties" ma:root="true" ma:fieldsID="5c2bff154c9a27357104eddbe9fd5451" ns2:_="" ns3:_="">
    <xsd:import namespace="cd38c049-c359-4718-908e-b29cec29e211"/>
    <xsd:import namespace="f788c82a-304f-4c2a-994c-8d0d0649fba9"/>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EventHashCode" minOccurs="0"/>
                <xsd:element ref="ns2:MediaServiceGenerationTime"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d38c049-c359-4718-908e-b29cec29e211"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internalName="MediaServiceAutoTags" ma:readOnly="true">
      <xsd:simpleType>
        <xsd:restriction base="dms:Text"/>
      </xsd:simpleType>
    </xsd:element>
    <xsd:element name="MediaServiceOCR" ma:index="11" nillable="true" ma:displayName="MediaServiceOCR"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MediaServiceLocation" ma:internalName="MediaServiceLocation"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688643c9-62c4-4594-bed6-f28570b3282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element name="MediaServiceBillingMetadata" ma:index="26"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788c82a-304f-4c2a-994c-8d0d0649fba9"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4efb0bc7-888a-4dd8-9b97-9a977b714ffd}" ma:internalName="TaxCatchAll" ma:showField="CatchAllData" ma:web="f788c82a-304f-4c2a-994c-8d0d0649fba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0355A10-82CD-496A-A9B1-477DCAD0080A}">
  <ds:schemaRefs>
    <ds:schemaRef ds:uri="http://www.w3.org/XML/1998/namespace"/>
    <ds:schemaRef ds:uri="http://schemas.openxmlformats.org/package/2006/metadata/core-properties"/>
    <ds:schemaRef ds:uri="http://purl.org/dc/dcmitype/"/>
    <ds:schemaRef ds:uri="http://schemas.microsoft.com/office/infopath/2007/PartnerControls"/>
    <ds:schemaRef ds:uri="c9402f6d-02ef-49ac-ae4c-00edf5541535"/>
    <ds:schemaRef ds:uri="http://schemas.microsoft.com/office/2006/documentManagement/types"/>
    <ds:schemaRef ds:uri="60e0221d-941d-4231-ac5d-45ab05c7a3d9"/>
    <ds:schemaRef ds:uri="http://schemas.microsoft.com/office/2006/metadata/properties"/>
    <ds:schemaRef ds:uri="http://purl.org/dc/terms/"/>
    <ds:schemaRef ds:uri="http://purl.org/dc/elements/1.1/"/>
  </ds:schemaRefs>
</ds:datastoreItem>
</file>

<file path=customXml/itemProps2.xml><?xml version="1.0" encoding="utf-8"?>
<ds:datastoreItem xmlns:ds="http://schemas.openxmlformats.org/officeDocument/2006/customXml" ds:itemID="{A66A3ED1-9CE8-48EF-876E-3DE8A4730ECD}">
  <ds:schemaRefs>
    <ds:schemaRef ds:uri="http://schemas.microsoft.com/sharepoint/v3/contenttype/forms"/>
  </ds:schemaRefs>
</ds:datastoreItem>
</file>

<file path=customXml/itemProps3.xml><?xml version="1.0" encoding="utf-8"?>
<ds:datastoreItem xmlns:ds="http://schemas.openxmlformats.org/officeDocument/2006/customXml" ds:itemID="{C2B1C19A-6B09-4AD0-BB67-06323BAA208E}"/>
</file>

<file path=docProps/app.xml><?xml version="1.0" encoding="utf-8"?>
<Properties xmlns="http://schemas.openxmlformats.org/officeDocument/2006/extended-properties" xmlns:vt="http://schemas.openxmlformats.org/officeDocument/2006/docPropsVTypes">
  <Template>Office Theme</Template>
  <TotalTime>662</TotalTime>
  <Words>442</Words>
  <Application>Microsoft Office PowerPoint</Application>
  <PresentationFormat>Letter Paper (8.5x11 in)</PresentationFormat>
  <Paragraphs>42</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KAVeryBerrySmoothie</vt:lpstr>
      <vt:lpstr>Calibri Light</vt:lpstr>
      <vt:lpstr>Arial</vt:lpstr>
      <vt:lpstr>Calibri</vt:lpstr>
      <vt:lpstr>KAApricots</vt:lpstr>
      <vt:lpstr>GBGloria</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Annika Carlson</dc:creator>
  <cp:lastModifiedBy>Fiona Roberts</cp:lastModifiedBy>
  <cp:revision>38</cp:revision>
  <cp:lastPrinted>2024-07-22T14:29:40Z</cp:lastPrinted>
  <dcterms:created xsi:type="dcterms:W3CDTF">2020-02-29T22:06:32Z</dcterms:created>
  <dcterms:modified xsi:type="dcterms:W3CDTF">2025-04-28T09:10:10Z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0x010100178E8718CD168E41BBD18E4DDC3AA74A</vt:lpwstr>
  </property>
</Properties>
</file>